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29" r:id="rId5"/>
    <p:sldId id="313" r:id="rId6"/>
    <p:sldId id="323" r:id="rId7"/>
    <p:sldId id="315" r:id="rId8"/>
    <p:sldId id="316" r:id="rId9"/>
    <p:sldId id="317" r:id="rId10"/>
    <p:sldId id="324" r:id="rId11"/>
    <p:sldId id="314" r:id="rId12"/>
    <p:sldId id="318" r:id="rId13"/>
    <p:sldId id="319" r:id="rId14"/>
    <p:sldId id="325" r:id="rId15"/>
    <p:sldId id="320" r:id="rId16"/>
    <p:sldId id="332" r:id="rId17"/>
    <p:sldId id="334" r:id="rId18"/>
    <p:sldId id="328" r:id="rId19"/>
    <p:sldId id="327" r:id="rId20"/>
    <p:sldId id="333" r:id="rId21"/>
    <p:sldId id="330" r:id="rId22"/>
    <p:sldId id="331" r:id="rId23"/>
  </p:sldIdLst>
  <p:sldSz cx="9144000" cy="6858000" type="screen4x3"/>
  <p:notesSz cx="6881813" cy="92964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414" autoAdjust="0"/>
  </p:normalViewPr>
  <p:slideViewPr>
    <p:cSldViewPr>
      <p:cViewPr varScale="1">
        <p:scale>
          <a:sx n="107" d="100"/>
          <a:sy n="107" d="100"/>
        </p:scale>
        <p:origin x="11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554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3FCFE-45B2-48BB-B97D-07EC0C04A09F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6691E-ADC5-4F07-A228-4CF722C46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2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316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9316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11AAF1-1F4D-4D24-800B-61DB8CE8ECC1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426"/>
            <a:ext cx="55054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119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316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675"/>
            <a:ext cx="2982119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anose="020F0502020204030204" pitchFamily="34" charset="0"/>
              </a:defRPr>
            </a:lvl1pPr>
          </a:lstStyle>
          <a:p>
            <a:fld id="{F46B7A18-F1B2-4AE3-9CF4-087ACC001E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29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775A-2714-4AFA-9CD3-64CA70E014B6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6A261-FEED-47ED-A7B7-41CB1C06A4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74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A8D4-95DE-4DAE-9EE9-0733DEBDDC74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C5C51-AC1A-456D-8170-2492B56951D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157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8F254-84C8-4745-ABCE-D4A85E970571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9C254-3A86-4494-9B62-D3030E6A08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591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9BC0-6BC1-4A34-8262-C7D56C699528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4AEB4-5914-4097-8422-F3FCF8CAF8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644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B445-E7E9-4C46-A5E3-B6DFDBCBBAE0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04AE4-FED2-44E8-874E-1CFC14E756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843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2FF4-938F-49DE-9BE0-CE99F99B2FC5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1A99E-FE50-4FE2-AE8F-ABB1E79027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447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0E14-D0B2-4962-B194-212A0F0C50A2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3A578-CCC9-4100-B7B1-A92318B421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699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1E5F-61D3-436A-ADA3-A6A4262741BF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1E096-C47F-4E40-A9DF-E6626D37A0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5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4600-838B-4B5E-958C-09C8A25D36B4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A0A51-663C-43C7-ADA6-5EAC2F581F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62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6EC9-351A-4384-8CD0-6CB73216DFDF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9981-89E7-469A-89FC-CA45779388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87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A3CF-2D82-4125-9BE3-6ECAE352DB09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9761B-C0CD-4F90-9FC3-9744D5E03AA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39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A35D9D-9D0E-4068-9CF0-87E8E793B09D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defTabSz="914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1828800" y="-457200"/>
            <a:ext cx="5486400" cy="914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482306" y="-3358356"/>
            <a:ext cx="1303338" cy="80200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123950" cy="1303338"/>
          </a:xfrm>
          <a:prstGeom prst="rect">
            <a:avLst/>
          </a:prstGeom>
          <a:solidFill>
            <a:srgbClr val="F76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5066506" y="-2647156"/>
            <a:ext cx="134938" cy="8020050"/>
          </a:xfrm>
          <a:prstGeom prst="rect">
            <a:avLst/>
          </a:prstGeom>
          <a:solidFill>
            <a:srgbClr val="7F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95400"/>
            <a:ext cx="1123950" cy="134938"/>
          </a:xfrm>
          <a:prstGeom prst="rect">
            <a:avLst/>
          </a:prstGeom>
          <a:solidFill>
            <a:srgbClr val="FD9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AAFA8C14-FF34-4914-854A-6997D3611501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6" name="Picture 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52400"/>
            <a:ext cx="841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Tip</a:t>
            </a:r>
            <a:endParaRPr lang="en-US" sz="3200" b="1" cap="sm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FQ18086 </a:t>
            </a:r>
          </a:p>
          <a:p>
            <a:pPr marL="0" indent="0" algn="ctr"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RHODE ISLAND AVENUE METRO STATION TRACK DECK AND PRE-CAST PANEL REHABILITATION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use full fall Protection gear when using 6’ or higher scaffolding during construction.</a:t>
            </a:r>
          </a:p>
          <a:p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1476935"/>
            <a:ext cx="6705600" cy="5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Precast </a:t>
            </a:r>
            <a:r>
              <a:rPr lang="en-US" sz="2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concrete </a:t>
            </a:r>
            <a:r>
              <a:rPr lang="en-US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ceiling panels </a:t>
            </a:r>
            <a:r>
              <a:rPr lang="en-US" sz="2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replacement:</a:t>
            </a:r>
            <a:endParaRPr lang="en-US" sz="20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07" t="4607" r="6859"/>
          <a:stretch/>
        </p:blipFill>
        <p:spPr>
          <a:xfrm>
            <a:off x="123825" y="2133600"/>
            <a:ext cx="4648200" cy="3588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505200"/>
            <a:ext cx="4165602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2133600"/>
            <a:ext cx="389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WMATA provides portion of ceiling panel materials.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1476935"/>
            <a:ext cx="6705600" cy="5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Precast </a:t>
            </a:r>
            <a:r>
              <a:rPr lang="en-US" sz="2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concrete </a:t>
            </a:r>
            <a:r>
              <a:rPr lang="en-US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ceiling panels </a:t>
            </a:r>
            <a:r>
              <a:rPr lang="en-US" sz="2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replacement:</a:t>
            </a:r>
            <a:endParaRPr lang="en-US" sz="20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1" b="444"/>
          <a:stretch/>
        </p:blipFill>
        <p:spPr>
          <a:xfrm>
            <a:off x="161925" y="1990725"/>
            <a:ext cx="3648075" cy="3419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71800"/>
            <a:ext cx="477520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1734671"/>
            <a:ext cx="8991600" cy="11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Spall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repair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Beam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Bearing:</a:t>
            </a:r>
          </a:p>
          <a:p>
            <a:pPr algn="l"/>
            <a:endParaRPr lang="en-US" sz="1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Track 1 &amp; 2 girders shall be jacked to repair the beams bearings.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56" y="2792505"/>
            <a:ext cx="8063688" cy="38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1734671"/>
            <a:ext cx="8077200" cy="62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Track Deck Protective coat.</a:t>
            </a:r>
          </a:p>
          <a:p>
            <a:pPr algn="l"/>
            <a:endParaRPr lang="en-US" sz="1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09800"/>
            <a:ext cx="5804874" cy="45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4800" y="1752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to the work area during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shutdown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 (from July 21 to Sep. 2, 2018).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WMATA’s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Track and Structures (TRST) will be performing rail re-profiling of the IB and OB tracks at Rhode Island Avenue Station. The contractor will not be permitted to work on the track bed of a track at the same time as TRST. It is estimated that TRST will require up to 22 days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perform their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on each track. The Contractor will be required to coordinate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 with COR/TRST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manner that will result in the completion of the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by both the Contractor and TRST within the 44 day shutdown period.</a:t>
            </a:r>
            <a:endParaRPr lang="en-US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Contractor and its subs will need to coordinate the work with WMATA COR, specially when the track deck beam bearing repairs and jacking girder beams are performed.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28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Permits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1432289"/>
            <a:ext cx="8915400" cy="5349511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Contractor is responsible to obtain Required DDOT &amp; DCRA Permits prior to initiation of work.</a:t>
            </a:r>
          </a:p>
          <a:p>
            <a:pPr algn="just"/>
            <a:endParaRPr lang="en-US" sz="1000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en-US" sz="2500" dirty="0" smtClean="0">
                <a:solidFill>
                  <a:schemeClr val="bg1"/>
                </a:solidFill>
              </a:rPr>
              <a:t>Road </a:t>
            </a:r>
            <a:r>
              <a:rPr lang="en-US" sz="2500" dirty="0">
                <a:solidFill>
                  <a:schemeClr val="bg1"/>
                </a:solidFill>
              </a:rPr>
              <a:t>Closure </a:t>
            </a:r>
            <a:r>
              <a:rPr lang="en-US" sz="2500" dirty="0" smtClean="0">
                <a:solidFill>
                  <a:schemeClr val="bg1"/>
                </a:solidFill>
              </a:rPr>
              <a:t>permit: To perform the contract work at the station </a:t>
            </a:r>
            <a:r>
              <a:rPr lang="en-US" sz="2500" dirty="0" err="1">
                <a:solidFill>
                  <a:schemeClr val="bg1"/>
                </a:solidFill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</a:rPr>
              <a:t>rial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structure </a:t>
            </a:r>
            <a:r>
              <a:rPr lang="en-US" sz="2500" dirty="0" smtClean="0">
                <a:solidFill>
                  <a:schemeClr val="bg1"/>
                </a:solidFill>
              </a:rPr>
              <a:t>portion over </a:t>
            </a:r>
            <a:r>
              <a:rPr lang="en-US" sz="2500" dirty="0">
                <a:solidFill>
                  <a:schemeClr val="bg1"/>
                </a:solidFill>
              </a:rPr>
              <a:t>Rhode Island Ave will </a:t>
            </a:r>
            <a:r>
              <a:rPr lang="en-US" sz="2500" dirty="0" smtClean="0">
                <a:solidFill>
                  <a:schemeClr val="bg1"/>
                </a:solidFill>
              </a:rPr>
              <a:t>require to obtain lane closure permit from DDOT.</a:t>
            </a:r>
          </a:p>
          <a:p>
            <a:pPr marL="514350" indent="-514350" algn="just">
              <a:buAutoNum type="arabicPeriod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en-US" sz="2500" dirty="0" smtClean="0">
                <a:solidFill>
                  <a:schemeClr val="bg1"/>
                </a:solidFill>
              </a:rPr>
              <a:t>Noise </a:t>
            </a:r>
            <a:r>
              <a:rPr lang="en-US" sz="2500" dirty="0">
                <a:solidFill>
                  <a:schemeClr val="bg1"/>
                </a:solidFill>
              </a:rPr>
              <a:t>permit: </a:t>
            </a:r>
            <a:r>
              <a:rPr lang="en-US" sz="2500" dirty="0" smtClean="0">
                <a:solidFill>
                  <a:schemeClr val="bg1"/>
                </a:solidFill>
              </a:rPr>
              <a:t>Since the project </a:t>
            </a:r>
            <a:r>
              <a:rPr lang="en-US" sz="2500" dirty="0">
                <a:solidFill>
                  <a:schemeClr val="bg1"/>
                </a:solidFill>
              </a:rPr>
              <a:t>is surrounded by a residential area, </a:t>
            </a:r>
            <a:r>
              <a:rPr lang="en-US" sz="2500" dirty="0" smtClean="0">
                <a:solidFill>
                  <a:schemeClr val="bg1"/>
                </a:solidFill>
              </a:rPr>
              <a:t>contractor is required to obtain noise permit from </a:t>
            </a:r>
            <a:r>
              <a:rPr lang="en-US" sz="2500" dirty="0" smtClean="0">
                <a:solidFill>
                  <a:schemeClr val="bg1"/>
                </a:solidFill>
              </a:rPr>
              <a:t>Department of Consumer and Regulatory Affairs (DCRA) </a:t>
            </a:r>
            <a:r>
              <a:rPr lang="en-US" sz="2500" dirty="0" smtClean="0">
                <a:solidFill>
                  <a:schemeClr val="bg1"/>
                </a:solidFill>
              </a:rPr>
              <a:t>to continue work during night time, after 11:00 pm.</a:t>
            </a:r>
            <a:endParaRPr lang="en-US" sz="25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16764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Scaffolding/Fall Protection: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Contractor would need to build up or suspend scaffolding across Rhode Island Ave to reach the concrete ceiling panels.</a:t>
            </a:r>
          </a:p>
          <a:p>
            <a:r>
              <a:rPr lang="en-US" b="1" u="sng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Contractor requires to complete installation of scaffolding at least one week prior to the shutdown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3352800"/>
            <a:ext cx="2686050" cy="338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5867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3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Information Only:</a:t>
            </a:r>
          </a:p>
          <a:p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tabLst>
                <a:tab pos="403225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Scaffolding and fall protection Subcontractors or other companies 	can 	be used by prime contractor:</a:t>
            </a:r>
          </a:p>
          <a:p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17625" lvl="3" indent="-403225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Scaffold resources 		Tel: 240-478-9598 (Mark Hill). </a:t>
            </a:r>
          </a:p>
          <a:p>
            <a:pPr marL="1317625" lvl="3" indent="-403225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Safeway Group 		Tel: 800-582-9391 </a:t>
            </a:r>
          </a:p>
          <a:p>
            <a:pPr marL="1317625" lvl="3" indent="-403225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Scaffolding Solution		Tel: 800-295-9445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0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124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Questions ?!!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2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124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We will meet on site 1:30 pm at the station kiosk for site visit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9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1524000"/>
            <a:ext cx="449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Location: 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is at the Rhode Island Station on the Red Metrorail line.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65" y="5230906"/>
            <a:ext cx="441953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 Type: 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Aerial Structure Station, Center Platform.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88259" y="3415553"/>
            <a:ext cx="45070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 Address: 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919 Rhode Island Avenue NE </a:t>
            </a:r>
            <a:b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Washington, DC 20018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265" y="1689850"/>
            <a:ext cx="420311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14600"/>
            <a:ext cx="9144000" cy="30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1658471"/>
            <a:ext cx="4419600" cy="23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Limits: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is within the station platform limits and extends to cross Rhode Island Ave as per drawings (B04-G-003) 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676400"/>
            <a:ext cx="420311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7576" y="1447800"/>
            <a:ext cx="8884024" cy="66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Staging &amp;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Storing : All staging area shall be secured and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safety</a:t>
            </a:r>
          </a:p>
          <a:p>
            <a:pPr algn="l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4" y="3276600"/>
            <a:ext cx="4572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05" y="2155871"/>
            <a:ext cx="4930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</a:rPr>
              <a:t>Reference to staging area limits in </a:t>
            </a:r>
            <a:r>
              <a:rPr lang="en-US" sz="1600" b="1" dirty="0" err="1" smtClean="0">
                <a:solidFill>
                  <a:schemeClr val="bg1"/>
                </a:solidFill>
              </a:rPr>
              <a:t>Dwg</a:t>
            </a:r>
            <a:r>
              <a:rPr lang="en-US" sz="1600" b="1" dirty="0" smtClean="0">
                <a:solidFill>
                  <a:schemeClr val="bg1"/>
                </a:solidFill>
              </a:rPr>
              <a:t>. B04-G-004. South Parking entry way leading to fenced areas shall remain accessible all times. “No Parking” as indicated below: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905000" y="4343400"/>
            <a:ext cx="45719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207259" y="4343400"/>
            <a:ext cx="45719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514600" y="4335598"/>
            <a:ext cx="45719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89497" y="4335598"/>
            <a:ext cx="45719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716178" y="4343400"/>
            <a:ext cx="45719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29" y="1981200"/>
            <a:ext cx="3999171" cy="4572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638800" y="5715000"/>
            <a:ext cx="6858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7576" y="1605835"/>
            <a:ext cx="8884024" cy="71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Staging &amp;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Storing : All staging area shall be secured and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safety</a:t>
            </a:r>
          </a:p>
          <a:p>
            <a:pPr algn="l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" t="3945" r="9179" b="-1575"/>
          <a:stretch/>
        </p:blipFill>
        <p:spPr>
          <a:xfrm>
            <a:off x="5791199" y="2133601"/>
            <a:ext cx="3200401" cy="472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76" y="5943600"/>
            <a:ext cx="522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Bus bay along the wall. Pedestrians safety requirements apply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2317843"/>
            <a:ext cx="4872446" cy="36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7576" y="1605834"/>
            <a:ext cx="4540624" cy="31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Staging &amp;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Storing : 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staging area shall be secured and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safety. Equipment staging spots shall be coordinated with WMATA COR.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" t="3945" r="9179" b="-1575"/>
          <a:stretch/>
        </p:blipFill>
        <p:spPr>
          <a:xfrm>
            <a:off x="4686300" y="1605834"/>
            <a:ext cx="4321196" cy="48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1734671"/>
            <a:ext cx="4724400" cy="489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 Of Work highlights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/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 concrete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spall repair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Precast Concrete ceiling panels replacement.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Spall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repair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Beam Bearing.</a:t>
            </a:r>
          </a:p>
          <a:p>
            <a:pPr algn="l"/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Lighting fixtures replacement.</a:t>
            </a:r>
          </a:p>
          <a:p>
            <a:pPr algn="l"/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Expansion joints Replacement.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protective coating to track deck surface.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6400"/>
            <a:ext cx="386021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81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Presentation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1719501"/>
            <a:ext cx="548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 Bed concrete Spall </a:t>
            </a:r>
            <a:r>
              <a:rPr lang="en-US" sz="2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Repair:</a:t>
            </a:r>
            <a:endParaRPr lang="en-US" sz="20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types or repair to Track Deck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8513" lvl="1" indent="-3429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A Edge repair </a:t>
            </a:r>
          </a:p>
          <a:p>
            <a:pPr marL="798513" lvl="1" indent="-342900" algn="l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8513" lvl="1" indent="-3429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B overhead spall repair</a:t>
            </a:r>
          </a:p>
          <a:p>
            <a:pPr marL="798513" lvl="1" indent="-342900" algn="l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D concrete top surface</a:t>
            </a:r>
          </a:p>
          <a:p>
            <a:pPr lvl="1" indent="0" algn="l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072176"/>
            <a:ext cx="3257550" cy="267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340" y="1582270"/>
            <a:ext cx="3272210" cy="24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C44CF8452A84489368ECE0D21C219B" ma:contentTypeVersion="1" ma:contentTypeDescription="Create a new document." ma:contentTypeScope="" ma:versionID="29f8bd1a7c41d87ef35a21887f95743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810986b036840e28274f9fca8f918e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A2F9DA-986C-45F3-9CD9-DBE804AD2F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B062EC-9E47-4C46-AE69-0A27BAF8BC0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C96948-0B79-4877-8402-C5313F134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621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Office Theme</vt:lpstr>
      <vt:lpstr>Safety Tip</vt:lpstr>
      <vt:lpstr>Technical Presentation</vt:lpstr>
      <vt:lpstr>Technical Presentation</vt:lpstr>
      <vt:lpstr>Technical Presentation</vt:lpstr>
      <vt:lpstr>Technical Presentation</vt:lpstr>
      <vt:lpstr>Technical Presentation</vt:lpstr>
      <vt:lpstr>Technical Presentation</vt:lpstr>
      <vt:lpstr>Technical Presentation</vt:lpstr>
      <vt:lpstr>Technical Presentation</vt:lpstr>
      <vt:lpstr>Technical Presentation</vt:lpstr>
      <vt:lpstr>Technical Presentation</vt:lpstr>
      <vt:lpstr>Technical Presentation</vt:lpstr>
      <vt:lpstr>Technical Presentation</vt:lpstr>
      <vt:lpstr>Technical Presentation</vt:lpstr>
      <vt:lpstr>Permits</vt:lpstr>
      <vt:lpstr>PowerPoint Presentation</vt:lpstr>
      <vt:lpstr>PowerPoint Presentation</vt:lpstr>
      <vt:lpstr>PowerPoint Presentation</vt:lpstr>
      <vt:lpstr>PowerPoint Presentation</vt:lpstr>
    </vt:vector>
  </TitlesOfParts>
  <Company>Washington Area Metropolitan Transit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e011102</dc:creator>
  <cp:lastModifiedBy>Abeysinghe, Ranjith A.</cp:lastModifiedBy>
  <cp:revision>340</cp:revision>
  <cp:lastPrinted>2015-08-27T18:24:05Z</cp:lastPrinted>
  <dcterms:created xsi:type="dcterms:W3CDTF">2010-04-27T13:17:40Z</dcterms:created>
  <dcterms:modified xsi:type="dcterms:W3CDTF">2018-02-23T13:08:08Z</dcterms:modified>
</cp:coreProperties>
</file>